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p:scale>
          <a:sx n="95" d="100"/>
          <a:sy n="95" d="100"/>
        </p:scale>
        <p:origin x="-163" y="-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508000" y="4853412"/>
            <a:ext cx="112776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10972800" y="6473952"/>
            <a:ext cx="1011936" cy="246888"/>
          </a:xfrm>
        </p:spPr>
        <p:txBody>
          <a:bodyPr/>
          <a:lstStyle/>
          <a:p>
            <a:fld id="{D6D7F1B7-EE65-44B5-A1B3-FFA62D6BFD5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144000" y="549277"/>
            <a:ext cx="2438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549277"/>
            <a:ext cx="83312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9" name="Нижний колонтитул 18"/>
          <p:cNvSpPr>
            <a:spLocks noGrp="1"/>
          </p:cNvSpPr>
          <p:nvPr>
            <p:ph type="ftr" sz="quarter" idx="11"/>
          </p:nvPr>
        </p:nvSpPr>
        <p:spPr>
          <a:xfrm>
            <a:off x="4775200" y="76201"/>
            <a:ext cx="3860800" cy="288925"/>
          </a:xfrm>
        </p:spPr>
        <p:txBody>
          <a:bodyPr/>
          <a:lstStyle/>
          <a:p>
            <a:endParaRPr lang="ru-RU"/>
          </a:p>
        </p:txBody>
      </p:sp>
      <p:sp>
        <p:nvSpPr>
          <p:cNvPr id="16" name="Номер слайда 15"/>
          <p:cNvSpPr>
            <a:spLocks noGrp="1"/>
          </p:cNvSpPr>
          <p:nvPr>
            <p:ph type="sldNum" sz="quarter" idx="12"/>
          </p:nvPr>
        </p:nvSpPr>
        <p:spPr>
          <a:xfrm>
            <a:off x="10972800" y="6473952"/>
            <a:ext cx="1011936" cy="246888"/>
          </a:xfrm>
        </p:spPr>
        <p:txBody>
          <a:bodyPr/>
          <a:lstStyle/>
          <a:p>
            <a:fld id="{D6D7F1B7-EE65-44B5-A1B3-FFA62D6BFD5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D6D7F1B7-EE65-44B5-A1B3-FFA62D6BFD56}" type="slidenum">
              <a:rPr lang="ru-RU" smtClean="0"/>
              <a:pPr/>
              <a:t>‹#›</a:t>
            </a:fld>
            <a:endParaRPr lang="ru-RU"/>
          </a:p>
        </p:txBody>
      </p:sp>
      <p:sp>
        <p:nvSpPr>
          <p:cNvPr id="8" name="Заголовок 7"/>
          <p:cNvSpPr>
            <a:spLocks noGrp="1"/>
          </p:cNvSpPr>
          <p:nvPr>
            <p:ph type="title"/>
          </p:nvPr>
        </p:nvSpPr>
        <p:spPr>
          <a:xfrm>
            <a:off x="240633" y="2947086"/>
            <a:ext cx="115824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402336" y="457200"/>
            <a:ext cx="115824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406400" y="5410200"/>
            <a:ext cx="114808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10972800" y="6477000"/>
            <a:ext cx="1016000" cy="246888"/>
          </a:xfrm>
        </p:spPr>
        <p:txBody>
          <a:bodyPr/>
          <a:lstStyle/>
          <a:p>
            <a:fld id="{D6D7F1B7-EE65-44B5-A1B3-FFA62D6BFD56}" type="slidenum">
              <a:rPr lang="ru-RU" smtClean="0"/>
              <a:pPr/>
              <a:t>‹#›</a:t>
            </a:fld>
            <a:endParaRPr lang="ru-RU"/>
          </a:p>
        </p:txBody>
      </p:sp>
      <p:sp>
        <p:nvSpPr>
          <p:cNvPr id="11" name="Прямая соединительная линия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402336" y="457200"/>
            <a:ext cx="115824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609600" y="5486400"/>
            <a:ext cx="112776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6D7F1B7-EE65-44B5-A1B3-FFA62D6BFD56}" type="slidenum">
              <a:rPr lang="ru-RU" smtClean="0"/>
              <a:pPr/>
              <a:t>‹#›</a:t>
            </a:fld>
            <a:endParaRPr lang="ru-RU"/>
          </a:p>
        </p:txBody>
      </p:sp>
      <p:sp>
        <p:nvSpPr>
          <p:cNvPr id="17" name="Заголовок 16"/>
          <p:cNvSpPr>
            <a:spLocks noGrp="1"/>
          </p:cNvSpPr>
          <p:nvPr>
            <p:ph type="title"/>
          </p:nvPr>
        </p:nvSpPr>
        <p:spPr>
          <a:xfrm>
            <a:off x="508000" y="4993760"/>
            <a:ext cx="78232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FA6E17F3-C797-46DA-AA2D-114377579A1D}" type="datetimeFigureOut">
              <a:rPr lang="ru-RU" smtClean="0"/>
              <a:pPr/>
              <a:t>25.01.2023</a:t>
            </a:fld>
            <a:endParaRPr lang="ru-RU"/>
          </a:p>
        </p:txBody>
      </p:sp>
      <p:sp>
        <p:nvSpPr>
          <p:cNvPr id="28" name="Нижний колонтитул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6D7F1B7-EE65-44B5-A1B3-FFA62D6BFD56}" type="slidenum">
              <a:rPr lang="ru-RU" smtClean="0"/>
              <a:pPr/>
              <a:t>‹#›</a:t>
            </a:fld>
            <a:endParaRPr lang="ru-RU"/>
          </a:p>
        </p:txBody>
      </p:sp>
      <p:sp>
        <p:nvSpPr>
          <p:cNvPr id="10" name="Заголовок 9"/>
          <p:cNvSpPr>
            <a:spLocks noGrp="1"/>
          </p:cNvSpPr>
          <p:nvPr>
            <p:ph type="title"/>
          </p:nvPr>
        </p:nvSpPr>
        <p:spPr>
          <a:xfrm>
            <a:off x="406400" y="457200"/>
            <a:ext cx="115824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jl:51001550.130000%2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59169" y="1840523"/>
            <a:ext cx="9596511" cy="1569660"/>
          </a:xfrm>
          <a:prstGeom prst="rect">
            <a:avLst/>
          </a:prstGeom>
          <a:noFill/>
        </p:spPr>
        <p:txBody>
          <a:bodyPr wrap="square" rtlCol="0">
            <a:spAutoFit/>
          </a:bodyPr>
          <a:lstStyle/>
          <a:p>
            <a:pPr algn="ctr"/>
            <a:r>
              <a:rPr lang="kk-KZ" sz="4800" b="1" smtClean="0">
                <a:latin typeface="Times New Roman" panose="02020603050405020304" pitchFamily="18" charset="0"/>
                <a:cs typeface="Times New Roman" panose="02020603050405020304" pitchFamily="18" charset="0"/>
              </a:rPr>
              <a:t>12</a:t>
            </a:r>
            <a:r>
              <a:rPr lang="kk-KZ" sz="4800" b="1" smtClean="0">
                <a:latin typeface="Times New Roman" panose="02020603050405020304" pitchFamily="18" charset="0"/>
                <a:cs typeface="Times New Roman" panose="02020603050405020304" pitchFamily="18" charset="0"/>
              </a:rPr>
              <a:t>-тақырып </a:t>
            </a:r>
            <a:endParaRPr lang="kk-KZ" sz="4800" b="1" smtClean="0">
              <a:latin typeface="Times New Roman" panose="02020603050405020304" pitchFamily="18" charset="0"/>
              <a:cs typeface="Times New Roman" panose="02020603050405020304" pitchFamily="18" charset="0"/>
            </a:endParaRPr>
          </a:p>
          <a:p>
            <a:pPr algn="ctr"/>
            <a:r>
              <a:rPr lang="kk-KZ" sz="4800" b="1" dirty="0" smtClean="0">
                <a:latin typeface="Times New Roman" panose="02020603050405020304" pitchFamily="18" charset="0"/>
                <a:cs typeface="Times New Roman" panose="02020603050405020304" pitchFamily="18" charset="0"/>
              </a:rPr>
              <a:t>Жеке табыс салығы </a:t>
            </a:r>
            <a:endParaRPr lang="ru-RU"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3317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6123" y="563880"/>
            <a:ext cx="10595317" cy="5632311"/>
          </a:xfrm>
          <a:prstGeom prst="rect">
            <a:avLst/>
          </a:prstGeom>
          <a:noFill/>
        </p:spPr>
        <p:txBody>
          <a:bodyPr wrap="square" rtlCol="0">
            <a:spAutoFit/>
          </a:bodyPr>
          <a:lstStyle/>
          <a:p>
            <a:pPr indent="215900" algn="just">
              <a:tabLst>
                <a:tab pos="4231005" algn="l"/>
              </a:tabLst>
            </a:pPr>
            <a:r>
              <a:rPr lang="ru-RU" dirty="0" smtClean="0">
                <a:effectLst/>
                <a:latin typeface="Times New Roman" panose="02020603050405020304" pitchFamily="18" charset="0"/>
                <a:ea typeface="Batang" panose="02030600000101010101" pitchFamily="18" charset="-127"/>
              </a:rPr>
              <a:t>Жеке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есептеу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және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ұстап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қалу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уәкілетті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мемлекеттік</a:t>
            </a:r>
            <a:r>
              <a:rPr lang="ru-RU" dirty="0" smtClean="0">
                <a:effectLst/>
                <a:latin typeface="Times New Roman" panose="02020603050405020304" pitchFamily="18" charset="0"/>
                <a:ea typeface="Batang" panose="02030600000101010101" pitchFamily="18" charset="-127"/>
              </a:rPr>
              <a:t> орган </a:t>
            </a:r>
            <a:r>
              <a:rPr lang="ru-RU" dirty="0" err="1" smtClean="0">
                <a:effectLst/>
                <a:latin typeface="Times New Roman" panose="02020603050405020304" pitchFamily="18" charset="0"/>
                <a:ea typeface="Batang" panose="02030600000101010101" pitchFamily="18" charset="-127"/>
              </a:rPr>
              <a:t>белгіленген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тәртіппен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ұлғаю</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нәтижесімен</a:t>
            </a:r>
            <a:r>
              <a:rPr lang="ru-RU" dirty="0" smtClean="0">
                <a:effectLst/>
                <a:latin typeface="Times New Roman" panose="02020603050405020304" pitchFamily="18" charset="0"/>
                <a:ea typeface="Batang" panose="02030600000101010101" pitchFamily="18" charset="-127"/>
              </a:rPr>
              <a:t> ай </a:t>
            </a:r>
            <a:r>
              <a:rPr lang="ru-RU" dirty="0" err="1" smtClean="0">
                <a:effectLst/>
                <a:latin typeface="Times New Roman" panose="02020603050405020304" pitchFamily="18" charset="0"/>
                <a:ea typeface="Batang" panose="02030600000101010101" pitchFamily="18" charset="-127"/>
              </a:rPr>
              <a:t>сайын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жүргізіледі</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аяқталғанға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дейін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қызметкерді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жұмыстан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шығару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кезінде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агенті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нақты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жұмыс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істелген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кезең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үшін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негізге</a:t>
            </a:r>
            <a:r>
              <a:rPr lang="ru-RU" dirty="0" smtClean="0">
                <a:effectLst/>
                <a:latin typeface="Times New Roman" panose="02020603050405020304" pitchFamily="18" charset="0"/>
                <a:ea typeface="Batang" panose="02030600000101010101" pitchFamily="18" charset="-127"/>
              </a:rPr>
              <a:t> ала </a:t>
            </a:r>
            <a:r>
              <a:rPr lang="ru-RU" dirty="0" err="1" smtClean="0">
                <a:effectLst/>
                <a:latin typeface="Times New Roman" panose="02020603050405020304" pitchFamily="18" charset="0"/>
                <a:ea typeface="Batang" panose="02030600000101010101" pitchFamily="18" charset="-127"/>
              </a:rPr>
              <a:t>отырып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қайта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есептеуді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жүргізуге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және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қызметкерлерге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пен </a:t>
            </a:r>
            <a:r>
              <a:rPr lang="ru-RU" dirty="0" err="1" smtClean="0">
                <a:effectLst/>
                <a:latin typeface="Times New Roman" panose="02020603050405020304" pitchFamily="18" charset="0"/>
                <a:ea typeface="Batang" panose="02030600000101010101" pitchFamily="18" charset="-127"/>
              </a:rPr>
              <a:t>төленген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туралы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есеп-қисап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беруге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міндетті</a:t>
            </a:r>
            <a:r>
              <a:rPr lang="ru-RU" dirty="0" smtClean="0">
                <a:effectLst/>
                <a:latin typeface="Times New Roman" panose="02020603050405020304" pitchFamily="18" charset="0"/>
                <a:ea typeface="Batang" panose="02030600000101010101" pitchFamily="18" charset="-127"/>
              </a:rPr>
              <a:t>. </a:t>
            </a:r>
          </a:p>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Уәкілетті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мемлекеттік</a:t>
            </a:r>
            <a:r>
              <a:rPr lang="ru-RU" dirty="0" smtClean="0">
                <a:effectLst/>
                <a:latin typeface="Times New Roman" panose="02020603050405020304" pitchFamily="18" charset="0"/>
                <a:ea typeface="Batang" panose="02030600000101010101" pitchFamily="18" charset="-127"/>
              </a:rPr>
              <a:t> орган </a:t>
            </a:r>
            <a:r>
              <a:rPr lang="ru-RU" dirty="0" err="1" smtClean="0">
                <a:effectLst/>
                <a:latin typeface="Times New Roman" panose="02020603050405020304" pitchFamily="18" charset="0"/>
                <a:ea typeface="Batang" panose="02030600000101010101" pitchFamily="18" charset="-127"/>
              </a:rPr>
              <a:t>белгіленген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нысандағы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декларацияны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мына</a:t>
            </a:r>
            <a:r>
              <a:rPr lang="ru-RU" dirty="0" smtClean="0">
                <a:effectLst/>
                <a:latin typeface="Times New Roman" panose="02020603050405020304" pitchFamily="18" charset="0"/>
                <a:ea typeface="Batang" panose="02030600000101010101" pitchFamily="18" charset="-127"/>
              </a:rPr>
              <a:t> резидент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төлеушілер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етеді</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marL="342900" lvl="0" indent="-342900" algn="just">
              <a:buFont typeface="Times New Roman" panose="02020603050405020304" pitchFamily="18" charset="0"/>
              <a:buChar char="-"/>
              <a:tabLst>
                <a:tab pos="361950" algn="l"/>
                <a:tab pos="4231005" algn="l"/>
              </a:tabLst>
            </a:pPr>
            <a:r>
              <a:rPr lang="ru-RU" dirty="0" err="1" smtClean="0">
                <a:effectLst/>
                <a:latin typeface="Times New Roman" panose="02020603050405020304" pitchFamily="18" charset="0"/>
                <a:ea typeface="Batang" panose="02030600000101010101" pitchFamily="18" charset="-127"/>
              </a:rPr>
              <a:t>төлем</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көзінен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салынбайтын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табыстары</a:t>
            </a:r>
            <a:r>
              <a:rPr lang="ru-RU" dirty="0" smtClean="0">
                <a:effectLst/>
                <a:latin typeface="Times New Roman" panose="02020603050405020304" pitchFamily="18" charset="0"/>
                <a:ea typeface="Batang" panose="02030600000101010101" pitchFamily="18" charset="-127"/>
              </a:rPr>
              <a:t> бар </a:t>
            </a:r>
            <a:r>
              <a:rPr lang="ru-RU" dirty="0" err="1" smtClean="0">
                <a:effectLst/>
                <a:latin typeface="Times New Roman" panose="02020603050405020304" pitchFamily="18" charset="0"/>
                <a:ea typeface="Batang" panose="02030600000101010101" pitchFamily="18" charset="-127"/>
              </a:rPr>
              <a:t>адамдар</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marL="342900" lvl="0" indent="-342900" algn="just">
              <a:buFont typeface="Times New Roman" panose="02020603050405020304" pitchFamily="18" charset="0"/>
              <a:buChar char="-"/>
              <a:tabLst>
                <a:tab pos="361950" algn="l"/>
                <a:tab pos="4231005" algn="l"/>
              </a:tabLst>
            </a:pP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шегінен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жерлерден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табыстар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алатын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тұлғалар</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marL="342900" lvl="0" indent="-342900" algn="just">
              <a:buFont typeface="Times New Roman" panose="02020603050405020304" pitchFamily="18" charset="0"/>
              <a:buChar char="-"/>
              <a:tabLst>
                <a:tab pos="361950" algn="l"/>
                <a:tab pos="4231005" algn="l"/>
              </a:tabLst>
            </a:pP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шегінен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жерлердегі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шетелдік</a:t>
            </a:r>
            <a:r>
              <a:rPr lang="ru-RU" dirty="0" smtClean="0">
                <a:effectLst/>
                <a:latin typeface="Times New Roman" panose="02020603050405020304" pitchFamily="18" charset="0"/>
                <a:ea typeface="Batang" panose="02030600000101010101" pitchFamily="18" charset="-127"/>
              </a:rPr>
              <a:t> банк</a:t>
            </a:r>
            <a:r>
              <a:rPr lang="kk-KZ" dirty="0" smtClean="0">
                <a:effectLst/>
                <a:latin typeface="Times New Roman" panose="02020603050405020304" pitchFamily="18" charset="0"/>
                <a:ea typeface="Batang" panose="02030600000101010101" pitchFamily="18" charset="-127"/>
              </a:rPr>
              <a:t>-</a:t>
            </a:r>
            <a:r>
              <a:rPr lang="ru-RU" dirty="0" err="1" smtClean="0">
                <a:effectLst/>
                <a:latin typeface="Times New Roman" panose="02020603050405020304" pitchFamily="18" charset="0"/>
                <a:ea typeface="Batang" panose="02030600000101010101" pitchFamily="18" charset="-127"/>
              </a:rPr>
              <a:t>тердегі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шоттарда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ақшасы</a:t>
            </a:r>
            <a:r>
              <a:rPr lang="ru-RU" dirty="0" smtClean="0">
                <a:effectLst/>
                <a:latin typeface="Times New Roman" panose="02020603050405020304" pitchFamily="18" charset="0"/>
                <a:ea typeface="Batang" panose="02030600000101010101" pitchFamily="18" charset="-127"/>
              </a:rPr>
              <a:t> бар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тұлғалар</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marL="342900" lvl="0" indent="-342900" algn="just">
              <a:buFont typeface="Times New Roman" panose="02020603050405020304" pitchFamily="18" charset="0"/>
              <a:buChar char="-"/>
              <a:tabLst>
                <a:tab pos="361950" algn="l"/>
                <a:tab pos="4231005" algn="l"/>
              </a:tabLst>
            </a:pPr>
            <a:r>
              <a:rPr lang="ru-RU" dirty="0" err="1" smtClean="0">
                <a:effectLst/>
                <a:latin typeface="Times New Roman" panose="02020603050405020304" pitchFamily="18" charset="0"/>
                <a:ea typeface="Batang" panose="02030600000101010101" pitchFamily="18" charset="-127"/>
              </a:rPr>
              <a:t>мерзімді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әскери</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өтеп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жүрген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әскери</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қызметшілерді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қоспа</a:t>
            </a:r>
            <a:r>
              <a:rPr lang="kk-KZ" dirty="0" smtClean="0">
                <a:effectLst/>
                <a:latin typeface="Times New Roman" panose="02020603050405020304" pitchFamily="18" charset="0"/>
                <a:ea typeface="Batang" panose="02030600000101010101" pitchFamily="18" charset="-127"/>
              </a:rPr>
              <a:t>-</a:t>
            </a:r>
            <a:r>
              <a:rPr lang="ru-RU" dirty="0" err="1" smtClean="0">
                <a:effectLst/>
                <a:latin typeface="Times New Roman" panose="02020603050405020304" pitchFamily="18" charset="0"/>
                <a:ea typeface="Batang" panose="02030600000101010101" pitchFamily="18" charset="-127"/>
              </a:rPr>
              <a:t>ғанда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мемлекеттік</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қызметшілер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үшін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көзделген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заң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нормалары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қолданыла</a:t>
            </a:r>
            <a:r>
              <a:rPr lang="kk-KZ" dirty="0" smtClean="0">
                <a:effectLst/>
                <a:latin typeface="Times New Roman" panose="02020603050405020304" pitchFamily="18" charset="0"/>
                <a:ea typeface="Batang" panose="02030600000101010101" pitchFamily="18" charset="-127"/>
              </a:rPr>
              <a:t>-</a:t>
            </a:r>
            <a:r>
              <a:rPr lang="ru-RU" dirty="0" smtClean="0">
                <a:effectLst/>
                <a:latin typeface="Times New Roman" panose="02020603050405020304" pitchFamily="18" charset="0"/>
                <a:ea typeface="Batang" panose="02030600000101010101" pitchFamily="18" charset="-127"/>
              </a:rPr>
              <a:t>тын </a:t>
            </a:r>
            <a:r>
              <a:rPr lang="ru-RU" dirty="0" err="1" smtClean="0">
                <a:effectLst/>
                <a:latin typeface="Times New Roman" panose="02020603050405020304" pitchFamily="18" charset="0"/>
                <a:ea typeface="Batang" panose="02030600000101010101" pitchFamily="18" charset="-127"/>
              </a:rPr>
              <a:t>адамдар</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marL="342900" lvl="0" indent="-342900" algn="just">
              <a:buFont typeface="Times New Roman" panose="02020603050405020304" pitchFamily="18" charset="0"/>
              <a:buChar char="-"/>
              <a:tabLst>
                <a:tab pos="361950" algn="l"/>
                <a:tab pos="4231005" algn="l"/>
              </a:tabLst>
            </a:pP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Парламентінің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депутаттары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судьялар</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Жеке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декларация </a:t>
            </a:r>
            <a:r>
              <a:rPr lang="ru-RU" dirty="0" err="1" smtClean="0">
                <a:effectLst/>
                <a:latin typeface="Times New Roman" panose="02020603050405020304" pitchFamily="18" charset="0"/>
                <a:ea typeface="Batang" panose="02030600000101010101" pitchFamily="18" charset="-127"/>
              </a:rPr>
              <a:t>есепке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тіркелген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орны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органына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жылынан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кейінгі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жылдың</a:t>
            </a:r>
            <a:r>
              <a:rPr lang="ru-RU" dirty="0" smtClean="0">
                <a:effectLst/>
                <a:latin typeface="Times New Roman" panose="02020603050405020304" pitchFamily="18" charset="0"/>
                <a:ea typeface="Batang" panose="02030600000101010101" pitchFamily="18" charset="-127"/>
              </a:rPr>
              <a:t> 31 </a:t>
            </a:r>
            <a:r>
              <a:rPr lang="ru-RU" dirty="0" err="1" smtClean="0">
                <a:effectLst/>
                <a:latin typeface="Times New Roman" panose="02020603050405020304" pitchFamily="18" charset="0"/>
                <a:ea typeface="Batang" panose="02030600000101010101" pitchFamily="18" charset="-127"/>
              </a:rPr>
              <a:t>наурызынан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кешіктірмей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етіледі</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төлеуші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ішінде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енгізілген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аванстық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төлемдерді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есептей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оты</a:t>
            </a:r>
            <a:r>
              <a:rPr lang="kk-KZ" dirty="0" smtClean="0">
                <a:effectLst/>
                <a:latin typeface="Times New Roman" panose="02020603050405020304" pitchFamily="18" charset="0"/>
                <a:ea typeface="Batang" panose="02030600000101010101" pitchFamily="18" charset="-127"/>
              </a:rPr>
              <a:t>-</a:t>
            </a:r>
            <a:r>
              <a:rPr lang="ru-RU" dirty="0" err="1" smtClean="0">
                <a:effectLst/>
                <a:latin typeface="Times New Roman" panose="02020603050405020304" pitchFamily="18" charset="0"/>
                <a:ea typeface="Batang" panose="02030600000101010101" pitchFamily="18" charset="-127"/>
              </a:rPr>
              <a:t>рып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қорытындысы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төлеуді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декларацияны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тапсыру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үшін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белгіленген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мерзімнен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кейін</a:t>
            </a:r>
            <a:r>
              <a:rPr lang="ru-RU" dirty="0" smtClean="0">
                <a:effectLst/>
                <a:latin typeface="Times New Roman" panose="02020603050405020304" pitchFamily="18" charset="0"/>
                <a:ea typeface="Batang" panose="02030600000101010101" pitchFamily="18" charset="-127"/>
              </a:rPr>
              <a:t> он </a:t>
            </a:r>
            <a:r>
              <a:rPr lang="ru-RU" dirty="0" err="1" smtClean="0">
                <a:effectLst/>
                <a:latin typeface="Times New Roman" panose="02020603050405020304" pitchFamily="18" charset="0"/>
                <a:ea typeface="Batang" panose="02030600000101010101" pitchFamily="18" charset="-127"/>
              </a:rPr>
              <a:t>жұмыс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күнінен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кешіктірмей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дербес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жүзеге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асырады</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endParaRPr lang="ru-RU" dirty="0">
              <a:effectLst/>
            </a:endParaRPr>
          </a:p>
        </p:txBody>
      </p:sp>
    </p:spTree>
    <p:extLst>
      <p:ext uri="{BB962C8B-B14F-4D97-AF65-F5344CB8AC3E}">
        <p14:creationId xmlns:p14="http://schemas.microsoft.com/office/powerpoint/2010/main" val="2918797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1292" y="1480624"/>
            <a:ext cx="10796954" cy="3354765"/>
          </a:xfrm>
          <a:prstGeom prst="rect">
            <a:avLst/>
          </a:prstGeom>
          <a:noFill/>
        </p:spPr>
        <p:txBody>
          <a:bodyPr wrap="square" rtlCol="0">
            <a:spAutoFit/>
          </a:bodyPr>
          <a:lstStyle/>
          <a:p>
            <a:pPr marL="342900" indent="-342900">
              <a:buAutoNum type="arabicPeriod"/>
            </a:pPr>
            <a:r>
              <a:rPr lang="kk-KZ" sz="3600" dirty="0" smtClean="0">
                <a:latin typeface="Times New Roman" panose="02020603050405020304" pitchFamily="18" charset="0"/>
                <a:cs typeface="Times New Roman" panose="02020603050405020304" pitchFamily="18" charset="0"/>
              </a:rPr>
              <a:t>Жеке табыс салығы, объектісі;</a:t>
            </a:r>
          </a:p>
          <a:p>
            <a:pPr marL="342900" indent="-342900">
              <a:buAutoNum type="arabicPeriod"/>
            </a:pPr>
            <a:r>
              <a:rPr lang="kk-KZ" sz="3600" dirty="0" smtClean="0">
                <a:latin typeface="Times New Roman" panose="02020603050405020304" pitchFamily="18" charset="0"/>
                <a:cs typeface="Times New Roman" panose="02020603050405020304" pitchFamily="18" charset="0"/>
              </a:rPr>
              <a:t>Салық салынатын және салық салынбайтын табыстар</a:t>
            </a:r>
            <a:r>
              <a:rPr lang="kk-KZ" sz="3600" dirty="0">
                <a:latin typeface="Times New Roman" panose="02020603050405020304" pitchFamily="18" charset="0"/>
                <a:cs typeface="Times New Roman" panose="02020603050405020304" pitchFamily="18" charset="0"/>
              </a:rPr>
              <a:t>;</a:t>
            </a:r>
            <a:endParaRPr lang="kk-KZ" sz="3600" dirty="0" smtClean="0">
              <a:latin typeface="Times New Roman" panose="02020603050405020304" pitchFamily="18" charset="0"/>
              <a:cs typeface="Times New Roman" panose="02020603050405020304" pitchFamily="18" charset="0"/>
            </a:endParaRPr>
          </a:p>
          <a:p>
            <a:pPr marL="342900" indent="-342900">
              <a:buAutoNum type="arabicPeriod"/>
            </a:pPr>
            <a:r>
              <a:rPr lang="kk-KZ" sz="3600" dirty="0" smtClean="0">
                <a:latin typeface="Times New Roman" panose="02020603050405020304" pitchFamily="18" charset="0"/>
                <a:cs typeface="Times New Roman" panose="02020603050405020304" pitchFamily="18" charset="0"/>
              </a:rPr>
              <a:t>Жеке табыс салығын төлеу және декларация тапсыру тәртібі</a:t>
            </a:r>
          </a:p>
          <a:p>
            <a:pPr marL="342900" indent="-342900">
              <a:buAutoNum type="arabicPeriod"/>
            </a:pPr>
            <a:endParaRPr lang="ru-RU" sz="3200" dirty="0"/>
          </a:p>
        </p:txBody>
      </p:sp>
    </p:spTree>
    <p:extLst>
      <p:ext uri="{BB962C8B-B14F-4D97-AF65-F5344CB8AC3E}">
        <p14:creationId xmlns:p14="http://schemas.microsoft.com/office/powerpoint/2010/main" val="1421855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9231" y="1371600"/>
            <a:ext cx="10444089" cy="3785652"/>
          </a:xfrm>
          <a:prstGeom prst="rect">
            <a:avLst/>
          </a:prstGeom>
          <a:noFill/>
        </p:spPr>
        <p:txBody>
          <a:bodyPr wrap="square" rtlCol="0">
            <a:spAutoFit/>
          </a:bodyPr>
          <a:lstStyle/>
          <a:p>
            <a:pPr indent="215900" algn="just">
              <a:tabLst>
                <a:tab pos="4231005" algn="l"/>
              </a:tabLst>
            </a:pPr>
            <a:r>
              <a:rPr lang="kk-KZ" sz="2400" dirty="0" smtClean="0">
                <a:effectLst/>
                <a:latin typeface="Times New Roman" panose="02020603050405020304" pitchFamily="18" charset="0"/>
                <a:ea typeface="Batang" panose="02030600000101010101" pitchFamily="18" charset="-127"/>
              </a:rPr>
              <a:t>Жеке табыс салығы мемлекеттік бюджеттің кірістерінің басты көздерінің бірі және де басқа салықтарға қарағанда халықтың өміріне тікелей әсер ететін салықтың бір түрі болып табылады. </a:t>
            </a:r>
            <a:endParaRPr lang="ru-RU" sz="2400" dirty="0" smtClean="0">
              <a:effectLst/>
            </a:endParaRPr>
          </a:p>
          <a:p>
            <a:pPr indent="215900" algn="just">
              <a:tabLst>
                <a:tab pos="4231005" algn="l"/>
              </a:tabLst>
            </a:pPr>
            <a:r>
              <a:rPr lang="kk-KZ" sz="2400" dirty="0" smtClean="0">
                <a:effectLst/>
                <a:latin typeface="Times New Roman" panose="02020603050405020304" pitchFamily="18" charset="0"/>
                <a:ea typeface="Batang" panose="02030600000101010101" pitchFamily="18" charset="-127"/>
              </a:rPr>
              <a:t>Осы табыс салығын төлеуші болып салық жылы ішінде салық салынатын табысы бар Қазақстан Республикасының азаматтары, шетел азаматтары және азаматтығы жоқ тұлғалар табылады. Әрбір салық төлеушілер табыс салығын өздері тұрған жері бойынша төлеуді жүзеге асырады.  </a:t>
            </a:r>
            <a:r>
              <a:rPr lang="en-US" sz="2400" dirty="0" err="1" smtClean="0">
                <a:effectLst/>
                <a:latin typeface="Times New Roman" panose="02020603050405020304" pitchFamily="18" charset="0"/>
                <a:ea typeface="Batang" panose="02030600000101010101" pitchFamily="18" charset="-127"/>
              </a:rPr>
              <a:t>Жеке</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табыс</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салығын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салу</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объектілері</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мыналар</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270510" algn="l"/>
                <a:tab pos="4231005" algn="l"/>
              </a:tabLst>
            </a:pPr>
            <a:r>
              <a:rPr lang="en-US" sz="2400" dirty="0" err="1" smtClean="0">
                <a:effectLst/>
                <a:latin typeface="Times New Roman" panose="02020603050405020304" pitchFamily="18" charset="0"/>
                <a:ea typeface="Batang" panose="02030600000101010101" pitchFamily="18" charset="-127"/>
              </a:rPr>
              <a:t>төлем</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көзінен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салық</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салынатын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табыстар</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270510" algn="l"/>
                <a:tab pos="4231005" algn="l"/>
              </a:tabLst>
            </a:pPr>
            <a:r>
              <a:rPr lang="kk-KZ" sz="2400" dirty="0" smtClean="0">
                <a:effectLst/>
                <a:latin typeface="Times New Roman" panose="02020603050405020304" pitchFamily="18" charset="0"/>
                <a:ea typeface="Batang" panose="02030600000101010101" pitchFamily="18" charset="-127"/>
              </a:rPr>
              <a:t>төлем көзінен салық салынбайтын табыстар. </a:t>
            </a:r>
            <a:endParaRPr lang="ru-RU" sz="2400" dirty="0">
              <a:effectLst/>
            </a:endParaRPr>
          </a:p>
        </p:txBody>
      </p:sp>
    </p:spTree>
    <p:extLst>
      <p:ext uri="{BB962C8B-B14F-4D97-AF65-F5344CB8AC3E}">
        <p14:creationId xmlns:p14="http://schemas.microsoft.com/office/powerpoint/2010/main" val="848268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4769" y="487680"/>
            <a:ext cx="10896600" cy="4801314"/>
          </a:xfrm>
          <a:prstGeom prst="rect">
            <a:avLst/>
          </a:prstGeom>
          <a:noFill/>
        </p:spPr>
        <p:txBody>
          <a:bodyPr wrap="square" rtlCol="0">
            <a:spAutoFit/>
          </a:bodyPr>
          <a:lstStyle/>
          <a:p>
            <a:pPr indent="215900" algn="just">
              <a:tabLst>
                <a:tab pos="270510" algn="l"/>
                <a:tab pos="4231005" algn="l"/>
              </a:tabLst>
            </a:pPr>
            <a:r>
              <a:rPr lang="kk-KZ" dirty="0" smtClean="0">
                <a:effectLst/>
                <a:latin typeface="Times New Roman" panose="02020603050405020304" pitchFamily="18" charset="0"/>
                <a:ea typeface="Batang" panose="02030600000101010101" pitchFamily="18" charset="-127"/>
              </a:rPr>
              <a:t>Салық төлеушінің төлем көзінен салық салынатын табыстарына мыналар жатады: </a:t>
            </a:r>
            <a:endParaRPr lang="ru-RU" dirty="0" smtClean="0">
              <a:effectLst/>
            </a:endParaRPr>
          </a:p>
          <a:p>
            <a:pPr marL="342900" lvl="0" indent="-342900" algn="just">
              <a:buFont typeface="Times New Roman" panose="02020603050405020304" pitchFamily="18" charset="0"/>
              <a:buChar char="-"/>
              <a:tabLst>
                <a:tab pos="270510" algn="l"/>
                <a:tab pos="361950" algn="l"/>
                <a:tab pos="4231005" algn="l"/>
              </a:tabLst>
            </a:pPr>
            <a:r>
              <a:rPr lang="kk-KZ" dirty="0" smtClean="0">
                <a:effectLst/>
                <a:latin typeface="Times New Roman" panose="02020603050405020304" pitchFamily="18" charset="0"/>
                <a:ea typeface="Batang" panose="02030600000101010101" pitchFamily="18" charset="-127"/>
              </a:rPr>
              <a:t>қызметкердің табысы – қызметкердің жұмыс беруші есептеген салық шегерімдері сомасына азайтылған табыстары төлем көзінен салық салынатын табысы болып табылады. бір жолғы төлемдерден алынатын табыс – салық төлеушілердің Қазақстан Республикасының заңдарына сәйкес заңды тұлғалармен және жеке кәсіпкерлермен жасасқан азаматтық-құқықтық сипаттағы шарттар бойынша табысы, сондай-ақ жеке тұлғаларға төленетін басқа да бір жолғы төлемдер жатады. Жеке табыс салығының сомасы Қазақстан Республикасының заңдарында белгіленген мөлшерде және жағдайларда жинақтаушы зейнетақы жарналары сомасына азайтылған төлем көзінен салық салынатын бір жолғы төлемдерден түскен табысқа, белгіленген ставкаларды қолдану жолымен есептеледі; </a:t>
            </a:r>
            <a:endParaRPr lang="ru-RU" dirty="0" smtClean="0">
              <a:effectLst/>
            </a:endParaRPr>
          </a:p>
          <a:p>
            <a:pPr marL="342900" lvl="0" indent="-342900" algn="just">
              <a:buFont typeface="Times New Roman" panose="02020603050405020304" pitchFamily="18" charset="0"/>
              <a:buChar char="-"/>
              <a:tabLst>
                <a:tab pos="270510" algn="l"/>
                <a:tab pos="361950" algn="l"/>
                <a:tab pos="4231005" algn="l"/>
              </a:tabLst>
            </a:pPr>
            <a:r>
              <a:rPr lang="kk-KZ" dirty="0" smtClean="0">
                <a:effectLst/>
                <a:latin typeface="Times New Roman" panose="02020603050405020304" pitchFamily="18" charset="0"/>
                <a:ea typeface="Batang" panose="02030600000101010101" pitchFamily="18" charset="-127"/>
              </a:rPr>
              <a:t>жинақтаушы зейнетақы қорларына берілетін зейнетақы төлемдері </a:t>
            </a:r>
            <a:r>
              <a:rPr lang="kk-KZ" dirty="0" smtClean="0">
                <a:effectLst/>
                <a:latin typeface="Times New Roman" panose="02020603050405020304" pitchFamily="18" charset="0"/>
              </a:rPr>
              <a:t>–</a:t>
            </a:r>
            <a:r>
              <a:rPr lang="kk-KZ" dirty="0" smtClean="0">
                <a:effectLst/>
                <a:latin typeface="Times New Roman" panose="02020603050405020304" pitchFamily="18" charset="0"/>
                <a:ea typeface="Batang" panose="02030600000101010101" pitchFamily="18" charset="-127"/>
              </a:rPr>
              <a:t> салық төлеушілердің зейнетақы жинақтарынан жинақтаушы зейнетақы қорлары жүзеге асыратын, табыс есептеудің тиісті айына Қазақстан Республикасының заң актісімен белгіленген айлық есептік көрсеткіш сомасына азайтылған төлемдер жатады; </a:t>
            </a:r>
            <a:endParaRPr lang="ru-RU" dirty="0" smtClean="0">
              <a:effectLst/>
            </a:endParaRPr>
          </a:p>
          <a:p>
            <a:pPr marL="342900" lvl="0" indent="-342900" algn="just">
              <a:buFont typeface="Times New Roman" panose="02020603050405020304" pitchFamily="18" charset="0"/>
              <a:buChar char="-"/>
              <a:tabLst>
                <a:tab pos="270510" algn="l"/>
                <a:tab pos="361950" algn="l"/>
                <a:tab pos="4231005" algn="l"/>
              </a:tabLst>
            </a:pPr>
            <a:r>
              <a:rPr lang="kk-KZ" dirty="0" smtClean="0">
                <a:effectLst/>
                <a:latin typeface="Times New Roman" panose="02020603050405020304" pitchFamily="18" charset="0"/>
                <a:ea typeface="Batang" panose="02030600000101010101" pitchFamily="18" charset="-127"/>
              </a:rPr>
              <a:t>дивидендтер, сыйақылар, ұтыстар түріндегі табыс; </a:t>
            </a:r>
            <a:endParaRPr lang="ru-RU" dirty="0" smtClean="0">
              <a:effectLst/>
            </a:endParaRPr>
          </a:p>
          <a:p>
            <a:pPr marL="342900" lvl="0" indent="-342900" algn="just">
              <a:buFont typeface="Times New Roman" panose="02020603050405020304" pitchFamily="18" charset="0"/>
              <a:buChar char="-"/>
              <a:tabLst>
                <a:tab pos="270510" algn="l"/>
                <a:tab pos="361950" algn="l"/>
                <a:tab pos="4231005" algn="l"/>
              </a:tabLst>
            </a:pPr>
            <a:r>
              <a:rPr lang="kk-KZ" dirty="0" smtClean="0">
                <a:effectLst/>
                <a:latin typeface="Times New Roman" panose="02020603050405020304" pitchFamily="18" charset="0"/>
                <a:ea typeface="Batang" panose="02030600000101010101" pitchFamily="18" charset="-127"/>
              </a:rPr>
              <a:t>стипендиялар білім  беру ұйымдарында оқып жүргендерге төлеуге арналған ақша сомасы, сондай-ақ мәдениет, ғылым қайраткерлеріне, бұқаралық ақпарат құралдары қызметкерлеріне және басқа жеке тұлғаларға төлеуге арналған ақша сомасы табыс көзінен салық салынатын стипендия болып табылады. </a:t>
            </a:r>
            <a:endParaRPr lang="ru-RU" dirty="0">
              <a:effectLst/>
            </a:endParaRPr>
          </a:p>
        </p:txBody>
      </p:sp>
    </p:spTree>
    <p:extLst>
      <p:ext uri="{BB962C8B-B14F-4D97-AF65-F5344CB8AC3E}">
        <p14:creationId xmlns:p14="http://schemas.microsoft.com/office/powerpoint/2010/main" val="1628465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7507" y="350520"/>
            <a:ext cx="10271760" cy="5909310"/>
          </a:xfrm>
          <a:prstGeom prst="rect">
            <a:avLst/>
          </a:prstGeom>
          <a:noFill/>
        </p:spPr>
        <p:txBody>
          <a:bodyPr wrap="square" rtlCol="0">
            <a:spAutoFit/>
          </a:bodyPr>
          <a:lstStyle/>
          <a:p>
            <a:pPr indent="215900" algn="just">
              <a:tabLst>
                <a:tab pos="4231005" algn="l"/>
              </a:tabLst>
            </a:pPr>
            <a:r>
              <a:rPr lang="kk-KZ" b="1" dirty="0" smtClean="0">
                <a:effectLst/>
                <a:latin typeface="Times New Roman" panose="02020603050405020304" pitchFamily="18" charset="0"/>
                <a:ea typeface="Batang" panose="02030600000101010101" pitchFamily="18" charset="-127"/>
              </a:rPr>
              <a:t>Салық төлеушінің төлем көзінен салық салынбайтын табыстарына табыстың мынадай түрлері жатады: </a:t>
            </a:r>
            <a:endParaRPr lang="ru-RU" dirty="0" smtClean="0">
              <a:effectLst/>
            </a:endParaRPr>
          </a:p>
          <a:p>
            <a:pPr marL="342900" lvl="0" indent="-342900" algn="just">
              <a:buFont typeface="+mj-lt"/>
              <a:buAutoNum type="arabicParenR"/>
              <a:tabLst>
                <a:tab pos="4231005" algn="l"/>
              </a:tabLst>
            </a:pPr>
            <a:r>
              <a:rPr lang="en-US" dirty="0" err="1" smtClean="0">
                <a:effectLst/>
                <a:latin typeface="Times New Roman" panose="02020603050405020304" pitchFamily="18" charset="0"/>
                <a:ea typeface="Batang" panose="02030600000101010101" pitchFamily="18" charset="-127"/>
              </a:rPr>
              <a:t>мүліктік</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табыс</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оған</a:t>
            </a:r>
            <a:r>
              <a:rPr lang="en-US" dirty="0" smtClean="0">
                <a:effectLst/>
                <a:latin typeface="Times New Roman" panose="02020603050405020304" pitchFamily="18" charset="0"/>
                <a:ea typeface="Batang" panose="02030600000101010101" pitchFamily="18" charset="-127"/>
              </a:rPr>
              <a:t>:</a:t>
            </a:r>
            <a:endParaRPr lang="ru-RU" dirty="0" smtClean="0">
              <a:effectLst/>
            </a:endParaRPr>
          </a:p>
          <a:p>
            <a:pPr indent="215900" algn="just">
              <a:tabLst>
                <a:tab pos="4231005" algn="l"/>
              </a:tabLst>
            </a:pPr>
            <a:r>
              <a:rPr lang="en-US" dirty="0" smtClean="0">
                <a:effectLst/>
                <a:latin typeface="Times New Roman" panose="02020603050405020304" pitchFamily="18" charset="0"/>
                <a:ea typeface="Batang" panose="02030600000101010101" pitchFamily="18" charset="-127"/>
              </a:rPr>
              <a:t>а) </a:t>
            </a:r>
            <a:r>
              <a:rPr lang="en-US" dirty="0" err="1" smtClean="0">
                <a:effectLst/>
                <a:latin typeface="Times New Roman" panose="02020603050405020304" pitchFamily="18" charset="0"/>
                <a:ea typeface="Batang" panose="02030600000101010101" pitchFamily="18" charset="-127"/>
              </a:rPr>
              <a:t>бағалы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қағаздары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сондай-ақ</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заңды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тұлғадағы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қатысу</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үлесі</a:t>
            </a:r>
            <a:r>
              <a:rPr lang="en-US"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en-US" dirty="0" smtClean="0">
                <a:effectLst/>
                <a:latin typeface="Times New Roman" panose="02020603050405020304" pitchFamily="18" charset="0"/>
                <a:ea typeface="Batang" panose="02030600000101010101" pitchFamily="18" charset="-127"/>
              </a:rPr>
              <a:t>б) </a:t>
            </a:r>
            <a:r>
              <a:rPr lang="en-US" dirty="0" err="1" smtClean="0">
                <a:effectLst/>
                <a:latin typeface="Times New Roman" panose="02020603050405020304" pitchFamily="18" charset="0"/>
                <a:ea typeface="Batang" panose="02030600000101010101" pitchFamily="18" charset="-127"/>
              </a:rPr>
              <a:t>қымбат</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бағалы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тастар</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мен</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қымбат</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бағалы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металдарды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олардан</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жасалған</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зергерлік</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бұйымдарды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және</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құрамында</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қымбат</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бағалы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тастар</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мен</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қымбат</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бағалы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металдар</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бар</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басқа</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да</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заттарды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сондай-ақ</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өнер</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туындылары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мен</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антиквариаттарды</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сату</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кезіндегі</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олардың</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құнының</a:t>
            </a:r>
            <a:r>
              <a:rPr lang="en-US" dirty="0" smtClean="0">
                <a:effectLst/>
                <a:latin typeface="Times New Roman" panose="02020603050405020304" pitchFamily="18" charset="0"/>
                <a:ea typeface="Batang" panose="02030600000101010101" pitchFamily="18" charset="-127"/>
              </a:rPr>
              <a:t> </a:t>
            </a:r>
            <a:r>
              <a:rPr lang="en-US" dirty="0" err="1" smtClean="0">
                <a:effectLst/>
                <a:latin typeface="Times New Roman" panose="02020603050405020304" pitchFamily="18" charset="0"/>
                <a:ea typeface="Batang" panose="02030600000101010101" pitchFamily="18" charset="-127"/>
              </a:rPr>
              <a:t>өсімі</a:t>
            </a:r>
            <a:r>
              <a:rPr lang="en-US"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в) </a:t>
            </a:r>
            <a:r>
              <a:rPr lang="ru-RU" dirty="0" err="1" smtClean="0">
                <a:effectLst/>
                <a:latin typeface="Times New Roman" panose="02020603050405020304" pitchFamily="18" charset="0"/>
                <a:ea typeface="Batang" panose="02030600000101010101" pitchFamily="18" charset="-127"/>
              </a:rPr>
              <a:t>мүлікті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жалға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беруден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г) </a:t>
            </a:r>
            <a:r>
              <a:rPr lang="ru-RU" dirty="0" err="1" smtClean="0">
                <a:effectLst/>
                <a:latin typeface="Times New Roman" panose="02020603050405020304" pitchFamily="18" charset="0"/>
                <a:ea typeface="Batang" panose="02030600000101010101" pitchFamily="18" charset="-127"/>
              </a:rPr>
              <a:t>мүлікті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сату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құны</a:t>
            </a:r>
            <a:r>
              <a:rPr lang="ru-RU" dirty="0" smtClean="0">
                <a:effectLst/>
                <a:latin typeface="Times New Roman" panose="02020603050405020304" pitchFamily="18" charset="0"/>
                <a:ea typeface="Batang" panose="02030600000101010101" pitchFamily="18" charset="-127"/>
              </a:rPr>
              <a:t> мен </a:t>
            </a:r>
            <a:r>
              <a:rPr lang="ru-RU" dirty="0" err="1" smtClean="0">
                <a:effectLst/>
                <a:latin typeface="Times New Roman" panose="02020603050405020304" pitchFamily="18" charset="0"/>
                <a:ea typeface="Batang" panose="02030600000101010101" pitchFamily="18" charset="-127"/>
              </a:rPr>
              <a:t>бағалау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құны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арасындағы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бірақ</a:t>
            </a:r>
            <a:r>
              <a:rPr lang="ru-RU" dirty="0" smtClean="0">
                <a:effectLst/>
                <a:latin typeface="Times New Roman" panose="02020603050405020304" pitchFamily="18" charset="0"/>
                <a:ea typeface="Batang" panose="02030600000101010101" pitchFamily="18" charset="-127"/>
              </a:rPr>
              <a:t> оны </a:t>
            </a:r>
            <a:r>
              <a:rPr lang="ru-RU" dirty="0" err="1" smtClean="0">
                <a:effectLst/>
                <a:latin typeface="Times New Roman" panose="02020603050405020304" pitchFamily="18" charset="0"/>
                <a:ea typeface="Batang" panose="02030600000101010101" pitchFamily="18" charset="-127"/>
              </a:rPr>
              <a:t>сатып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құнынан</a:t>
            </a:r>
            <a:r>
              <a:rPr lang="ru-RU" dirty="0" smtClean="0">
                <a:effectLst/>
                <a:latin typeface="Times New Roman" panose="02020603050405020304" pitchFamily="18" charset="0"/>
                <a:ea typeface="Batang" panose="02030600000101010101" pitchFamily="18" charset="-127"/>
              </a:rPr>
              <a:t> кем </a:t>
            </a:r>
            <a:r>
              <a:rPr lang="ru-RU" dirty="0" err="1" smtClean="0">
                <a:effectLst/>
                <a:latin typeface="Times New Roman" panose="02020603050405020304" pitchFamily="18" charset="0"/>
                <a:ea typeface="Batang" panose="02030600000101010101" pitchFamily="18" charset="-127"/>
              </a:rPr>
              <a:t>болмайтын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айырма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мүлікті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сату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кезіндегі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құн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өсімінен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2) Жеке </a:t>
            </a:r>
            <a:r>
              <a:rPr lang="ru-RU" dirty="0" err="1" smtClean="0">
                <a:effectLst/>
                <a:latin typeface="Times New Roman" panose="02020603050405020304" pitchFamily="18" charset="0"/>
                <a:ea typeface="Batang" panose="02030600000101010101" pitchFamily="18" charset="-127"/>
              </a:rPr>
              <a:t>кәсіпкерлердің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салынатын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Ол</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жылдық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жиынтық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пен </a:t>
            </a:r>
            <a:r>
              <a:rPr lang="ru-RU" dirty="0" err="1" smtClean="0">
                <a:effectLst/>
                <a:latin typeface="Times New Roman" panose="02020603050405020304" pitchFamily="18" charset="0"/>
                <a:ea typeface="Batang" panose="02030600000101010101" pitchFamily="18" charset="-127"/>
              </a:rPr>
              <a:t>шегерімдер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арасындағы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айырма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ретінде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айқындалады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Жылдық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жиынтық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табысқа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ішінде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көрсетілген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орындалған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жұмыстар</a:t>
            </a:r>
            <a:r>
              <a:rPr lang="ru-RU" dirty="0" smtClean="0">
                <a:effectLst/>
                <a:latin typeface="Times New Roman" panose="02020603050405020304" pitchFamily="18" charset="0"/>
                <a:ea typeface="Batang" panose="02030600000101010101" pitchFamily="18" charset="-127"/>
              </a:rPr>
              <a:t> мен </a:t>
            </a:r>
            <a:r>
              <a:rPr lang="ru-RU" dirty="0" err="1" smtClean="0">
                <a:effectLst/>
                <a:latin typeface="Times New Roman" panose="02020603050405020304" pitchFamily="18" charset="0"/>
                <a:ea typeface="Batang" panose="02030600000101010101" pitchFamily="18" charset="-127"/>
              </a:rPr>
              <a:t>басқа</a:t>
            </a:r>
            <a:r>
              <a:rPr lang="ru-RU" dirty="0" smtClean="0">
                <a:effectLst/>
                <a:latin typeface="Times New Roman" panose="02020603050405020304" pitchFamily="18" charset="0"/>
                <a:ea typeface="Batang" panose="02030600000101010101" pitchFamily="18" charset="-127"/>
              </a:rPr>
              <a:t> да </a:t>
            </a:r>
            <a:r>
              <a:rPr lang="ru-RU" dirty="0" err="1" smtClean="0">
                <a:effectLst/>
                <a:latin typeface="Times New Roman" panose="02020603050405020304" pitchFamily="18" charset="0"/>
                <a:ea typeface="Batang" panose="02030600000101010101" pitchFamily="18" charset="-127"/>
              </a:rPr>
              <a:t>операциялары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үшін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ақшалай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немесе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заттай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нысанда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табыстардың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барлық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түрлері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кіреді</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3) </a:t>
            </a:r>
            <a:r>
              <a:rPr lang="ru-RU" dirty="0" err="1" smtClean="0">
                <a:effectLst/>
                <a:latin typeface="Times New Roman" panose="02020603050405020304" pitchFamily="18" charset="0"/>
                <a:ea typeface="Batang" panose="02030600000101010101" pitchFamily="18" charset="-127"/>
              </a:rPr>
              <a:t>Адвокаттар</a:t>
            </a:r>
            <a:r>
              <a:rPr lang="ru-RU" dirty="0" smtClean="0">
                <a:effectLst/>
                <a:latin typeface="Times New Roman" panose="02020603050405020304" pitchFamily="18" charset="0"/>
                <a:ea typeface="Batang" panose="02030600000101010101" pitchFamily="18" charset="-127"/>
              </a:rPr>
              <a:t> мен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нотариустардың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заңдық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көмек</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нотариалдық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іс-әрекеттер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ақысын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қоса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алғанда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адвокаттық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және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нотариалдық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қызметті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жүзеге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асырудан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түскен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табыстарының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барлық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түрлері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сондай-ақ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қорғау</a:t>
            </a:r>
            <a:r>
              <a:rPr lang="ru-RU" dirty="0" smtClean="0">
                <a:effectLst/>
                <a:latin typeface="Times New Roman" panose="02020603050405020304" pitchFamily="18" charset="0"/>
                <a:ea typeface="Batang" panose="02030600000101010101" pitchFamily="18" charset="-127"/>
              </a:rPr>
              <a:t> мен </a:t>
            </a:r>
            <a:r>
              <a:rPr lang="ru-RU" dirty="0" err="1" smtClean="0">
                <a:effectLst/>
                <a:latin typeface="Times New Roman" panose="02020603050405020304" pitchFamily="18" charset="0"/>
                <a:ea typeface="Batang" panose="02030600000101010101" pitchFamily="18" charset="-127"/>
              </a:rPr>
              <a:t>өкілдікке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байланысты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шығыстардың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орнын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толтырудан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табысы</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4) </a:t>
            </a:r>
            <a:r>
              <a:rPr lang="ru-RU" dirty="0" err="1" smtClean="0">
                <a:effectLst/>
                <a:latin typeface="Times New Roman" panose="02020603050405020304" pitchFamily="18" charset="0"/>
                <a:ea typeface="Batang" panose="02030600000101010101" pitchFamily="18" charset="-127"/>
              </a:rPr>
              <a:t>Басқа</a:t>
            </a:r>
            <a:r>
              <a:rPr lang="ru-RU" dirty="0" smtClean="0">
                <a:effectLst/>
                <a:latin typeface="Times New Roman" panose="02020603050405020304" pitchFamily="18" charset="0"/>
                <a:ea typeface="Batang" panose="02030600000101010101" pitchFamily="18" charset="-127"/>
              </a:rPr>
              <a:t> да </a:t>
            </a:r>
            <a:r>
              <a:rPr lang="ru-RU" dirty="0" err="1" smtClean="0">
                <a:effectLst/>
                <a:latin typeface="Times New Roman" panose="02020603050405020304" pitchFamily="18" charset="0"/>
                <a:ea typeface="Batang" panose="02030600000101010101" pitchFamily="18" charset="-127"/>
              </a:rPr>
              <a:t>табыстар</a:t>
            </a:r>
            <a:r>
              <a:rPr lang="ru-RU" dirty="0" smtClean="0">
                <a:effectLst/>
                <a:latin typeface="Times New Roman" panose="02020603050405020304" pitchFamily="18" charset="0"/>
                <a:ea typeface="Batang" panose="02030600000101010101" pitchFamily="18" charset="-127"/>
              </a:rPr>
              <a:t> – </a:t>
            </a: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шегінен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жерлерден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алынған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табыстар</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шегінен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жерлерде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салу </a:t>
            </a:r>
            <a:r>
              <a:rPr lang="ru-RU" dirty="0" err="1" smtClean="0">
                <a:effectLst/>
                <a:latin typeface="Times New Roman" panose="02020603050405020304" pitchFamily="18" charset="0"/>
                <a:ea typeface="Batang" panose="02030600000101010101" pitchFamily="18" charset="-127"/>
              </a:rPr>
              <a:t>кезінде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жатқызылады</a:t>
            </a:r>
            <a:r>
              <a:rPr lang="ru-RU" dirty="0" smtClean="0">
                <a:effectLst/>
                <a:latin typeface="Times New Roman" panose="02020603050405020304" pitchFamily="18" charset="0"/>
                <a:ea typeface="Batang" panose="02030600000101010101" pitchFamily="18" charset="-127"/>
              </a:rPr>
              <a:t>. </a:t>
            </a:r>
            <a:endParaRPr lang="ru-RU" dirty="0">
              <a:effectLst/>
            </a:endParaRPr>
          </a:p>
        </p:txBody>
      </p:sp>
    </p:spTree>
    <p:extLst>
      <p:ext uri="{BB962C8B-B14F-4D97-AF65-F5344CB8AC3E}">
        <p14:creationId xmlns:p14="http://schemas.microsoft.com/office/powerpoint/2010/main" val="80494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97169" y="117693"/>
            <a:ext cx="10830951" cy="6740307"/>
          </a:xfrm>
          <a:prstGeom prst="rect">
            <a:avLst/>
          </a:prstGeom>
          <a:noFill/>
        </p:spPr>
        <p:txBody>
          <a:bodyPr wrap="square" rtlCol="0">
            <a:spAutoFit/>
          </a:bodyPr>
          <a:lstStyle/>
          <a:p>
            <a:pPr indent="215900" algn="just">
              <a:tabLst>
                <a:tab pos="4231005" algn="l"/>
              </a:tabLst>
            </a:pPr>
            <a:r>
              <a:rPr lang="ru-RU" b="1" dirty="0" smtClean="0">
                <a:effectLst/>
                <a:latin typeface="Times New Roman" panose="02020603050405020304" pitchFamily="18" charset="0"/>
                <a:ea typeface="Batang" panose="02030600000101010101" pitchFamily="18" charset="-127"/>
              </a:rPr>
              <a:t>Жеке </a:t>
            </a:r>
            <a:r>
              <a:rPr lang="ru-RU" b="1" dirty="0" err="1" smtClean="0">
                <a:effectLst/>
                <a:latin typeface="Times New Roman" panose="02020603050405020304" pitchFamily="18" charset="0"/>
                <a:ea typeface="Batang" panose="02030600000101010101" pitchFamily="18" charset="-127"/>
              </a:rPr>
              <a:t>тұлғалардың</a:t>
            </a:r>
            <a:r>
              <a:rPr lang="ru-RU" b="1" dirty="0" smtClean="0">
                <a:effectLst/>
                <a:latin typeface="Times New Roman" panose="02020603050405020304" pitchFamily="18" charset="0"/>
                <a:ea typeface="Batang" panose="02030600000101010101" pitchFamily="18" charset="-127"/>
              </a:rPr>
              <a:t> </a:t>
            </a:r>
            <a:r>
              <a:rPr lang="ru-RU" b="1" dirty="0" err="1" smtClean="0">
                <a:effectLst/>
                <a:latin typeface="Times New Roman" panose="02020603050405020304" pitchFamily="18" charset="0"/>
                <a:ea typeface="Batang" panose="02030600000101010101" pitchFamily="18" charset="-127"/>
              </a:rPr>
              <a:t>салықтан</a:t>
            </a:r>
            <a:r>
              <a:rPr lang="ru-RU" b="1" dirty="0" smtClean="0">
                <a:effectLst/>
                <a:latin typeface="Times New Roman" panose="02020603050405020304" pitchFamily="18" charset="0"/>
                <a:ea typeface="Batang" panose="02030600000101010101" pitchFamily="18" charset="-127"/>
              </a:rPr>
              <a:t> </a:t>
            </a:r>
            <a:r>
              <a:rPr lang="ru-RU" b="1" dirty="0" err="1" smtClean="0">
                <a:effectLst/>
                <a:latin typeface="Times New Roman" panose="02020603050405020304" pitchFamily="18" charset="0"/>
                <a:ea typeface="Batang" panose="02030600000101010101" pitchFamily="18" charset="-127"/>
              </a:rPr>
              <a:t>толық</a:t>
            </a:r>
            <a:r>
              <a:rPr lang="ru-RU" b="1" dirty="0" smtClean="0">
                <a:effectLst/>
                <a:latin typeface="Times New Roman" panose="02020603050405020304" pitchFamily="18" charset="0"/>
                <a:ea typeface="Batang" panose="02030600000101010101" pitchFamily="18" charset="-127"/>
              </a:rPr>
              <a:t> </a:t>
            </a:r>
            <a:r>
              <a:rPr lang="ru-RU" b="1" dirty="0" err="1" smtClean="0">
                <a:effectLst/>
                <a:latin typeface="Times New Roman" panose="02020603050405020304" pitchFamily="18" charset="0"/>
                <a:ea typeface="Batang" panose="02030600000101010101" pitchFamily="18" charset="-127"/>
              </a:rPr>
              <a:t>немесе</a:t>
            </a:r>
            <a:r>
              <a:rPr lang="ru-RU" b="1" dirty="0" smtClean="0">
                <a:effectLst/>
                <a:latin typeface="Times New Roman" panose="02020603050405020304" pitchFamily="18" charset="0"/>
                <a:ea typeface="Batang" panose="02030600000101010101" pitchFamily="18" charset="-127"/>
              </a:rPr>
              <a:t>  </a:t>
            </a:r>
            <a:r>
              <a:rPr lang="ru-RU" b="1" dirty="0" err="1" smtClean="0">
                <a:effectLst/>
                <a:latin typeface="Times New Roman" panose="02020603050405020304" pitchFamily="18" charset="0"/>
                <a:ea typeface="Batang" panose="02030600000101010101" pitchFamily="18" charset="-127"/>
              </a:rPr>
              <a:t>ішінара</a:t>
            </a:r>
            <a:r>
              <a:rPr lang="ru-RU" b="1" dirty="0" smtClean="0">
                <a:effectLst/>
                <a:latin typeface="Times New Roman" panose="02020603050405020304" pitchFamily="18" charset="0"/>
                <a:ea typeface="Batang" panose="02030600000101010101" pitchFamily="18" charset="-127"/>
              </a:rPr>
              <a:t> </a:t>
            </a:r>
            <a:r>
              <a:rPr lang="ru-RU" b="1" dirty="0" err="1" smtClean="0">
                <a:effectLst/>
                <a:latin typeface="Times New Roman" panose="02020603050405020304" pitchFamily="18" charset="0"/>
                <a:ea typeface="Batang" panose="02030600000101010101" pitchFamily="18" charset="-127"/>
              </a:rPr>
              <a:t>босатылатын</a:t>
            </a:r>
            <a:r>
              <a:rPr lang="ru-RU" b="1" dirty="0" smtClean="0">
                <a:effectLst/>
                <a:latin typeface="Times New Roman" panose="02020603050405020304" pitchFamily="18" charset="0"/>
                <a:ea typeface="Batang" panose="02030600000101010101" pitchFamily="18" charset="-127"/>
              </a:rPr>
              <a:t> </a:t>
            </a:r>
            <a:r>
              <a:rPr lang="ru-RU" b="1" dirty="0" err="1" smtClean="0">
                <a:effectLst/>
                <a:latin typeface="Times New Roman" panose="02020603050405020304" pitchFamily="18" charset="0"/>
                <a:ea typeface="Batang" panose="02030600000101010101" pitchFamily="18" charset="-127"/>
              </a:rPr>
              <a:t>табыстары</a:t>
            </a:r>
            <a:r>
              <a:rPr lang="ru-RU" b="1"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балаларға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асырауындағы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адамдарға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алынған</a:t>
            </a:r>
            <a:r>
              <a:rPr lang="en-US"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алименттер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жеке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тұлғалардың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қаржы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нарығын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қаржы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ұйымдарын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реттеу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мен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қадағалау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жөніндегі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уәкілетті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органның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лицензиясы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негізінде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банктер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мен банк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операцияларының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жекелеген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түрлерін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жүзеге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асыратын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ұйымдардағы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салымдары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оларға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төленетін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борыштық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бағалы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қағаздар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дивидендтер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мен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сыйақыларды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есебіне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жазу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күніне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Қазақстан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Респуб-ликасының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аумағында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жұмыс</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істейтін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биржасының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ресми</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тізімінде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осындай</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бағалы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қағаздар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дивидендтер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мен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пайлық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инвестициялық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қорларды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осы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басқарушы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компаниясы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құнын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өтеп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сатып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кездегі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пай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табыстар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дивидендтер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төлейтін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заңды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тұлға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активтері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құнының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50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пайыздан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астамы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дивидендтерді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күніне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қойнауын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пайдаланушылар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қойнауын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пайдаланушы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болып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табылмайтын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тұлғалардың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тұлғаның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мүлкін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құрау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талаптары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орындалған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кездегі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дивидендтер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акциялар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ішінде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депозитарлық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қолхаттардың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базалық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активтері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болып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акциялар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төленуге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жататын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табыс</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заңды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тұлға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өзінің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құрылтайшылары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қатысушылары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арасында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бөлетін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таза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табыстың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бір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бөлігі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әскери</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қызметшінің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әскери</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міндеттерін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орындаумен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байла-нысты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құқық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қорғау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органы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қызметкерінің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кеден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органының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қызметкерін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қоспағанда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қызметтік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міндеттерін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орындаумен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байланысты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табыстары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бюджет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туралы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заңда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белгіленген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мұндай</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ұтыс-тарды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есептеу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күні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қолданыста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төменгі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жалақының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50 п</a:t>
            </a: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айызы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шегіндегі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лотерея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ұтыстар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қоғамдық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жұмыстарды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орындауға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кәсіптік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оқуға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байланысты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бюджет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гранттар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қаражаты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есебінен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жүзеге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асырылатын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төлемдер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a:effectLst/>
            </a:endParaRPr>
          </a:p>
        </p:txBody>
      </p:sp>
    </p:spTree>
    <p:extLst>
      <p:ext uri="{BB962C8B-B14F-4D97-AF65-F5344CB8AC3E}">
        <p14:creationId xmlns:p14="http://schemas.microsoft.com/office/powerpoint/2010/main" val="1119477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8215" y="0"/>
            <a:ext cx="11188505" cy="6186309"/>
          </a:xfrm>
          <a:prstGeom prst="rect">
            <a:avLst/>
          </a:prstGeom>
          <a:noFill/>
        </p:spPr>
        <p:txBody>
          <a:bodyPr wrap="square" rtlCol="0">
            <a:spAutoFit/>
          </a:bodyPr>
          <a:lstStyle/>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экологиялық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апат</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немесе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u="sng" dirty="0" err="1" smtClean="0">
                <a:solidFill>
                  <a:srgbClr val="333399"/>
                </a:solidFill>
                <a:effectLst/>
                <a:latin typeface="Times New Roman" panose="02020603050405020304" pitchFamily="18" charset="0"/>
                <a:cs typeface="Times New Roman" panose="02020603050405020304" pitchFamily="18" charset="0"/>
                <a:hlinkClick r:id="rId2"/>
              </a:rPr>
              <a:t>ядролық</a:t>
            </a:r>
            <a:r>
              <a:rPr lang="ru-RU" u="sng" dirty="0" smtClean="0">
                <a:solidFill>
                  <a:srgbClr val="333399"/>
                </a:solidFill>
                <a:effectLst/>
                <a:latin typeface="Times New Roman" panose="02020603050405020304" pitchFamily="18" charset="0"/>
                <a:cs typeface="Times New Roman" panose="02020603050405020304" pitchFamily="18" charset="0"/>
                <a:hlinkClick r:id="rId2"/>
              </a:rPr>
              <a:t> </a:t>
            </a:r>
            <a:r>
              <a:rPr lang="ru-RU" u="sng" dirty="0" err="1" smtClean="0">
                <a:solidFill>
                  <a:srgbClr val="333399"/>
                </a:solidFill>
                <a:effectLst/>
                <a:latin typeface="Times New Roman" panose="02020603050405020304" pitchFamily="18" charset="0"/>
                <a:cs typeface="Times New Roman" panose="02020603050405020304" pitchFamily="18" charset="0"/>
                <a:hlinkClick r:id="rId2"/>
              </a:rPr>
              <a:t>сынақ</a:t>
            </a:r>
            <a:r>
              <a:rPr lang="ru-RU" u="sng" dirty="0" smtClean="0">
                <a:solidFill>
                  <a:srgbClr val="333399"/>
                </a:solidFill>
                <a:effectLst/>
                <a:latin typeface="Times New Roman" panose="02020603050405020304" pitchFamily="18" charset="0"/>
                <a:cs typeface="Times New Roman" panose="02020603050405020304" pitchFamily="18" charset="0"/>
                <a:hlinkClick r:id="rId2"/>
              </a:rPr>
              <a:t> </a:t>
            </a:r>
            <a:r>
              <a:rPr lang="ru-RU" u="sng" dirty="0" err="1" smtClean="0">
                <a:solidFill>
                  <a:srgbClr val="333399"/>
                </a:solidFill>
                <a:effectLst/>
                <a:latin typeface="Times New Roman" panose="02020603050405020304" pitchFamily="18" charset="0"/>
                <a:cs typeface="Times New Roman" panose="02020603050405020304" pitchFamily="18" charset="0"/>
                <a:hlinkClick r:id="rId2"/>
              </a:rPr>
              <a:t>полигонындағы</a:t>
            </a:r>
            <a:r>
              <a:rPr lang="ru-RU" u="sng" dirty="0" smtClean="0">
                <a:solidFill>
                  <a:srgbClr val="333399"/>
                </a:solidFill>
                <a:effectLst/>
                <a:latin typeface="Times New Roman" panose="02020603050405020304" pitchFamily="18" charset="0"/>
                <a:cs typeface="Times New Roman" panose="02020603050405020304" pitchFamily="18" charset="0"/>
                <a:hlinkClick r:id="rId2"/>
              </a:rPr>
              <a:t> </a:t>
            </a:r>
            <a:r>
              <a:rPr lang="ru-RU" u="sng" dirty="0" err="1" smtClean="0">
                <a:solidFill>
                  <a:srgbClr val="333399"/>
                </a:solidFill>
                <a:effectLst/>
                <a:latin typeface="Times New Roman" panose="02020603050405020304" pitchFamily="18" charset="0"/>
                <a:cs typeface="Times New Roman" panose="02020603050405020304" pitchFamily="18" charset="0"/>
                <a:hlinkClick r:id="rId2"/>
              </a:rPr>
              <a:t>ядролық</a:t>
            </a:r>
            <a:r>
              <a:rPr lang="ru-RU" u="sng" dirty="0" smtClean="0">
                <a:solidFill>
                  <a:srgbClr val="333399"/>
                </a:solidFill>
                <a:effectLst/>
                <a:latin typeface="Times New Roman" panose="02020603050405020304" pitchFamily="18" charset="0"/>
                <a:cs typeface="Times New Roman" panose="02020603050405020304" pitchFamily="18" charset="0"/>
                <a:hlinkClick r:id="rId2"/>
              </a:rPr>
              <a:t> </a:t>
            </a:r>
            <a:r>
              <a:rPr lang="ru-RU" u="sng" dirty="0" err="1" smtClean="0">
                <a:solidFill>
                  <a:srgbClr val="333399"/>
                </a:solidFill>
                <a:effectLst/>
                <a:latin typeface="Times New Roman" panose="02020603050405020304" pitchFamily="18" charset="0"/>
                <a:cs typeface="Times New Roman" panose="02020603050405020304" pitchFamily="18" charset="0"/>
                <a:hlinkClick r:id="rId2"/>
              </a:rPr>
              <a:t>сынақтар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салдарынан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зардап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шеккен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азаматтарды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әлеуметтік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қорғау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туралы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Қазақстан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Республикасының</a:t>
            </a:r>
            <a:r>
              <a:rPr lang="en-US"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заңнамасына</a:t>
            </a:r>
            <a:r>
              <a:rPr lang="en-US"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сәйкес</a:t>
            </a:r>
            <a:r>
              <a:rPr lang="en-US"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төленетін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төлемдер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соғысына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қатысушылардың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оларға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теңестірілген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адамдардың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соғысы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жылдарында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тылдағы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ерен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еңбегі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мен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мінсіз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әскери</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үшін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бұрынғы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КСР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Одағының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ордендерімен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медальдарымен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марапатталған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адамдардың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1941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22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маусым</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- 1945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9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мамыр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аралығында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кемінде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6 ай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жұмыс</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істеген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өткерген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ұлы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соғысы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жылдарында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тылдағы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ерен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еңбегі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мен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мінсіз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әскери</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үшін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бұрынғы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КСР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Одағының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ордендерімен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медальдарымен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марапатталмаған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адамдардың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І, ІІ, ІІІ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топтардағы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мүгедектердің;мүгедек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баланың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мүгедек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балаң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деген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санаты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бар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он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сегіз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жасқа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толғанға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дейін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dirty="0" smtClean="0">
                <a:effectLst/>
                <a:latin typeface="Times New Roman" panose="02020603050405020304" pitchFamily="18" charset="0"/>
                <a:ea typeface="Batang" panose="02030600000101010101" pitchFamily="18" charset="-127"/>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мұндай</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ата-анасының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бірінің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«бала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кезінен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мүгедекң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деген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себеппен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мүгедек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деп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танылған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адамның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өмір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dirty="0" smtClean="0">
                <a:effectLst/>
                <a:latin typeface="Times New Roman" panose="02020603050405020304" pitchFamily="18" charset="0"/>
                <a:ea typeface="Batang" panose="02030600000101010101" pitchFamily="18" charset="-127"/>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ата-анасының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бірінің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бюджет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туралы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заңда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белгіленген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тиісті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қаржы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басында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қолданыста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төменгі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жалақының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55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еселенген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мөлшері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шегінде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бір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жылдағы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табыстары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заңды тұлғадағы немесе консорциумдағы акцияларды, қатысу үлестерін өткізу кезінде құн өсімінен түсетін табыстар;</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өткізу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күні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Қазақстан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Республикасының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аумағында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жұмыс</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істейтін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биржасының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ресми</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тізімдерінде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бағалы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қағаздарды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осы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биржасында</a:t>
            </a:r>
            <a:r>
              <a:rPr lang="en-US"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ашық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сауда-саттық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әдісімен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өткізу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кезіндегі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өсімінен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түсетін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табыстар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күнтізбелік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ішінде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әрбір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төлем</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түрі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бюджет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туралы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заңда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белгіленген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тиісті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қаржы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1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қаңтарында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қолданыста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болатын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төменгі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жалақының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8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еселенген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мөлшері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шегінде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медициналық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көрсетулерге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косметологиялық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қызмет</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көрсетулерден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басқа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ақы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үшін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бала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туылған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кездегі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жерлеуге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арналған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төлемдер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a:effectLst/>
            </a:endParaRPr>
          </a:p>
        </p:txBody>
      </p:sp>
    </p:spTree>
    <p:extLst>
      <p:ext uri="{BB962C8B-B14F-4D97-AF65-F5344CB8AC3E}">
        <p14:creationId xmlns:p14="http://schemas.microsoft.com/office/powerpoint/2010/main" val="4038305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0615" y="381000"/>
            <a:ext cx="10594145" cy="6001643"/>
          </a:xfrm>
          <a:prstGeom prst="rect">
            <a:avLst/>
          </a:prstGeom>
          <a:noFill/>
        </p:spPr>
        <p:txBody>
          <a:bodyPr wrap="square" rtlCol="0">
            <a:spAutoFit/>
          </a:bodyPr>
          <a:lstStyle/>
          <a:p>
            <a:pPr indent="215900" algn="just">
              <a:tabLst>
                <a:tab pos="4231005" algn="l"/>
              </a:tabLst>
            </a:pPr>
            <a:r>
              <a:rPr lang="ru-RU" sz="2400" dirty="0" err="1" smtClean="0">
                <a:effectLst/>
                <a:latin typeface="Times New Roman" panose="02020603050405020304" pitchFamily="18" charset="0"/>
                <a:ea typeface="Batang" panose="02030600000101010101" pitchFamily="18" charset="-127"/>
              </a:rPr>
              <a:t>Қызметкерлердің</a:t>
            </a:r>
            <a:r>
              <a:rPr lang="ru-RU" sz="2400" dirty="0" smtClean="0">
                <a:effectLst/>
                <a:latin typeface="Times New Roman" panose="02020603050405020304" pitchFamily="18" charset="0"/>
                <a:ea typeface="Batang" panose="02030600000101010101" pitchFamily="18" charset="-127"/>
              </a:rPr>
              <a:t> ҚР-</a:t>
            </a:r>
            <a:r>
              <a:rPr lang="ru-RU" sz="2400" dirty="0" err="1" smtClean="0">
                <a:effectLst/>
                <a:latin typeface="Times New Roman" panose="02020603050405020304" pitchFamily="18" charset="0"/>
                <a:ea typeface="Batang" panose="02030600000101010101" pitchFamily="18" charset="-127"/>
              </a:rPr>
              <a:t>ның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тиісті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қаржы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жылына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арналған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республикалық</a:t>
            </a:r>
            <a:r>
              <a:rPr lang="ru-RU" sz="2400" dirty="0" smtClean="0">
                <a:effectLst/>
                <a:latin typeface="Times New Roman" panose="02020603050405020304" pitchFamily="18" charset="0"/>
                <a:ea typeface="Batang" panose="02030600000101010101" pitchFamily="18" charset="-127"/>
              </a:rPr>
              <a:t> бюджет </a:t>
            </a:r>
            <a:r>
              <a:rPr lang="ru-RU" sz="2400" dirty="0" err="1" smtClean="0">
                <a:effectLst/>
                <a:latin typeface="Times New Roman" panose="02020603050405020304" pitchFamily="18" charset="0"/>
                <a:ea typeface="Batang" panose="02030600000101010101" pitchFamily="18" charset="-127"/>
              </a:rPr>
              <a:t>туралы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заңында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белгіленген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жылына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ең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төменгі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жалақының</a:t>
            </a:r>
            <a:r>
              <a:rPr lang="ru-RU" sz="2400" dirty="0" smtClean="0">
                <a:effectLst/>
                <a:latin typeface="Times New Roman" panose="02020603050405020304" pitchFamily="18" charset="0"/>
                <a:ea typeface="Batang" panose="02030600000101010101" pitchFamily="18" charset="-127"/>
              </a:rPr>
              <a:t> 12 </a:t>
            </a:r>
            <a:r>
              <a:rPr lang="ru-RU" sz="2400" dirty="0" err="1" smtClean="0">
                <a:effectLst/>
                <a:latin typeface="Times New Roman" panose="02020603050405020304" pitchFamily="18" charset="0"/>
                <a:ea typeface="Batang" panose="02030600000101010101" pitchFamily="18" charset="-127"/>
              </a:rPr>
              <a:t>еселенген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мөлшерінен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аспайтын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жалақысының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төлем</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көзінен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салынатын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кірістеріне</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қызметкерлердің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тоқсан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ішіндегі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орташа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айлық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кірісі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ең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төменгі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жалақы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мөлшерінен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аспайтын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жағдайда</a:t>
            </a:r>
            <a:r>
              <a:rPr lang="ru-RU" sz="2400" dirty="0" smtClean="0">
                <a:effectLst/>
                <a:latin typeface="Times New Roman" panose="02020603050405020304" pitchFamily="18" charset="0"/>
                <a:ea typeface="Batang" panose="02030600000101010101" pitchFamily="18" charset="-127"/>
              </a:rPr>
              <a:t> «0ң </a:t>
            </a:r>
            <a:r>
              <a:rPr lang="ru-RU" sz="2400" dirty="0" err="1" smtClean="0">
                <a:effectLst/>
                <a:latin typeface="Times New Roman" panose="02020603050405020304" pitchFamily="18" charset="0"/>
                <a:ea typeface="Batang" panose="02030600000101010101" pitchFamily="18" charset="-127"/>
              </a:rPr>
              <a:t>ставкасы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бойынша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салынуы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тиіс</a:t>
            </a:r>
            <a:r>
              <a:rPr lang="ru-RU" sz="2400" dirty="0" smtClean="0">
                <a:effectLst/>
                <a:latin typeface="Times New Roman" panose="02020603050405020304" pitchFamily="18" charset="0"/>
                <a:ea typeface="Batang" panose="02030600000101010101" pitchFamily="18" charset="-127"/>
              </a:rPr>
              <a:t>.</a:t>
            </a:r>
            <a:endParaRPr lang="ru-RU" sz="2400" dirty="0" smtClean="0">
              <a:effectLst/>
            </a:endParaRPr>
          </a:p>
          <a:p>
            <a:pPr indent="215900" algn="just">
              <a:tabLst>
                <a:tab pos="4231005" algn="l"/>
              </a:tabLst>
            </a:pPr>
            <a:r>
              <a:rPr lang="ru-RU" sz="2400" dirty="0" err="1" smtClean="0">
                <a:effectLst/>
                <a:latin typeface="Times New Roman" panose="02020603050405020304" pitchFamily="18" charset="0"/>
                <a:ea typeface="Batang" panose="02030600000101010101" pitchFamily="18" charset="-127"/>
              </a:rPr>
              <a:t>Дивидендтер</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сыйақылар</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жинақтаушы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сақтандыру</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шарты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бойынша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сыйақыларды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қоспағанда</a:t>
            </a:r>
            <a:r>
              <a:rPr lang="ru-RU" sz="2400" dirty="0" smtClean="0">
                <a:effectLst/>
                <a:latin typeface="Times New Roman" panose="02020603050405020304" pitchFamily="18" charset="0"/>
                <a:ea typeface="Batang" panose="02030600000101010101" pitchFamily="18" charset="-127"/>
              </a:rPr>
              <a:t>) мен </a:t>
            </a:r>
            <a:r>
              <a:rPr lang="ru-RU" sz="2400" dirty="0" err="1" smtClean="0">
                <a:effectLst/>
                <a:latin typeface="Times New Roman" panose="02020603050405020304" pitchFamily="18" charset="0"/>
                <a:ea typeface="Batang" panose="02030600000101010101" pitchFamily="18" charset="-127"/>
              </a:rPr>
              <a:t>ұтыстар</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түріндегі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табыстарға</a:t>
            </a:r>
            <a:r>
              <a:rPr lang="ru-RU" sz="2400" dirty="0" smtClean="0">
                <a:effectLst/>
                <a:latin typeface="Times New Roman" panose="02020603050405020304" pitchFamily="18" charset="0"/>
                <a:ea typeface="Batang" panose="02030600000101010101" pitchFamily="18" charset="-127"/>
              </a:rPr>
              <a:t> 5 </a:t>
            </a:r>
            <a:r>
              <a:rPr lang="ru-RU" sz="2400" dirty="0" err="1" smtClean="0">
                <a:effectLst/>
                <a:latin typeface="Times New Roman" panose="02020603050405020304" pitchFamily="18" charset="0"/>
                <a:ea typeface="Batang" panose="02030600000101010101" pitchFamily="18" charset="-127"/>
              </a:rPr>
              <a:t>пайыздық</a:t>
            </a:r>
            <a:r>
              <a:rPr lang="ru-RU" sz="2400" dirty="0" smtClean="0">
                <a:effectLst/>
                <a:latin typeface="Times New Roman" panose="02020603050405020304" pitchFamily="18" charset="0"/>
                <a:ea typeface="Batang" panose="02030600000101010101" pitchFamily="18" charset="-127"/>
              </a:rPr>
              <a:t> ставка </a:t>
            </a:r>
            <a:r>
              <a:rPr lang="ru-RU" sz="2400" dirty="0" err="1" smtClean="0">
                <a:effectLst/>
                <a:latin typeface="Times New Roman" panose="02020603050405020304" pitchFamily="18" charset="0"/>
                <a:ea typeface="Batang" panose="02030600000101010101" pitchFamily="18" charset="-127"/>
              </a:rPr>
              <a:t>бойынша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салынады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Адвокаттардың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және</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нотариустардың</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табыстарына</a:t>
            </a:r>
            <a:r>
              <a:rPr lang="ru-RU" sz="2400" dirty="0" smtClean="0">
                <a:effectLst/>
                <a:latin typeface="Times New Roman" panose="02020603050405020304" pitchFamily="18" charset="0"/>
                <a:ea typeface="Batang" panose="02030600000101010101" pitchFamily="18" charset="-127"/>
              </a:rPr>
              <a:t> 10 </a:t>
            </a:r>
            <a:r>
              <a:rPr lang="ru-RU" sz="2400" dirty="0" err="1" smtClean="0">
                <a:effectLst/>
                <a:latin typeface="Times New Roman" panose="02020603050405020304" pitchFamily="18" charset="0"/>
                <a:ea typeface="Batang" panose="02030600000101010101" pitchFamily="18" charset="-127"/>
              </a:rPr>
              <a:t>пайыздық</a:t>
            </a:r>
            <a:r>
              <a:rPr lang="ru-RU" sz="2400" dirty="0" smtClean="0">
                <a:effectLst/>
                <a:latin typeface="Times New Roman" panose="02020603050405020304" pitchFamily="18" charset="0"/>
                <a:ea typeface="Batang" panose="02030600000101010101" pitchFamily="18" charset="-127"/>
              </a:rPr>
              <a:t> ставка </a:t>
            </a:r>
            <a:r>
              <a:rPr lang="ru-RU" sz="2400" dirty="0" err="1" smtClean="0">
                <a:effectLst/>
                <a:latin typeface="Times New Roman" panose="02020603050405020304" pitchFamily="18" charset="0"/>
                <a:ea typeface="Batang" panose="02030600000101010101" pitchFamily="18" charset="-127"/>
              </a:rPr>
              <a:t>бойынша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салынады</a:t>
            </a:r>
            <a:r>
              <a:rPr lang="ru-RU"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indent="215900" algn="just">
              <a:tabLst>
                <a:tab pos="4231005" algn="l"/>
              </a:tabLst>
            </a:pP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агенттері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жеке</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салығын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есептеу</a:t>
            </a:r>
            <a:r>
              <a:rPr lang="ru-RU" sz="2400" dirty="0" smtClean="0">
                <a:effectLst/>
                <a:latin typeface="Times New Roman" panose="02020603050405020304" pitchFamily="18" charset="0"/>
                <a:ea typeface="Batang" panose="02030600000101010101" pitchFamily="18" charset="-127"/>
              </a:rPr>
              <a:t> мен </a:t>
            </a:r>
            <a:r>
              <a:rPr lang="ru-RU" sz="2400" dirty="0" err="1" smtClean="0">
                <a:effectLst/>
                <a:latin typeface="Times New Roman" panose="02020603050405020304" pitchFamily="18" charset="0"/>
                <a:ea typeface="Batang" panose="02030600000101010101" pitchFamily="18" charset="-127"/>
              </a:rPr>
              <a:t>ұстап</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қалуды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төлем</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көзінен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салынатын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төленгеннен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күннен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кейінгі</a:t>
            </a:r>
            <a:r>
              <a:rPr lang="ru-RU" sz="2400" dirty="0" smtClean="0">
                <a:effectLst/>
                <a:latin typeface="Times New Roman" panose="02020603050405020304" pitchFamily="18" charset="0"/>
                <a:ea typeface="Batang" panose="02030600000101010101" pitchFamily="18" charset="-127"/>
              </a:rPr>
              <a:t> бес </a:t>
            </a:r>
            <a:r>
              <a:rPr lang="ru-RU" sz="2400" dirty="0" err="1" smtClean="0">
                <a:effectLst/>
                <a:latin typeface="Times New Roman" panose="02020603050405020304" pitchFamily="18" charset="0"/>
                <a:ea typeface="Batang" panose="02030600000101010101" pitchFamily="18" charset="-127"/>
              </a:rPr>
              <a:t>жұмыс</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күні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ішінде</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жүзеге</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асырады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агенттері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төлем</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көзінен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салынатын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төленген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табыстарға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қатысты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жеке</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салығы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бойынша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есеп-қисапты</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әрбір</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тоқсан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үшін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есепті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тоқсаннан</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кейінгі</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айдың</a:t>
            </a:r>
            <a:r>
              <a:rPr lang="ru-RU" sz="2400" dirty="0" smtClean="0">
                <a:effectLst/>
                <a:latin typeface="Times New Roman" panose="02020603050405020304" pitchFamily="18" charset="0"/>
                <a:ea typeface="Batang" panose="02030600000101010101" pitchFamily="18" charset="-127"/>
              </a:rPr>
              <a:t> 15-нен </a:t>
            </a:r>
            <a:r>
              <a:rPr lang="ru-RU" sz="2400" dirty="0" err="1" smtClean="0">
                <a:effectLst/>
                <a:latin typeface="Times New Roman" panose="02020603050405020304" pitchFamily="18" charset="0"/>
                <a:ea typeface="Batang" panose="02030600000101010101" pitchFamily="18" charset="-127"/>
              </a:rPr>
              <a:t>кешіктірмей</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салық</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органына</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табыс</a:t>
            </a:r>
            <a:r>
              <a:rPr lang="ru-RU" sz="2400" dirty="0" smtClean="0">
                <a:effectLst/>
                <a:latin typeface="Times New Roman" panose="02020603050405020304" pitchFamily="18" charset="0"/>
                <a:ea typeface="Batang" panose="02030600000101010101" pitchFamily="18" charset="-127"/>
              </a:rPr>
              <a:t> </a:t>
            </a:r>
            <a:r>
              <a:rPr lang="ru-RU" sz="2400" dirty="0" err="1" smtClean="0">
                <a:effectLst/>
                <a:latin typeface="Times New Roman" panose="02020603050405020304" pitchFamily="18" charset="0"/>
                <a:ea typeface="Batang" panose="02030600000101010101" pitchFamily="18" charset="-127"/>
              </a:rPr>
              <a:t>етеді</a:t>
            </a:r>
            <a:r>
              <a:rPr lang="ru-RU" sz="2400" dirty="0" smtClean="0">
                <a:effectLst/>
                <a:latin typeface="Times New Roman" panose="02020603050405020304" pitchFamily="18" charset="0"/>
                <a:ea typeface="Batang" panose="02030600000101010101" pitchFamily="18" charset="-127"/>
              </a:rPr>
              <a:t>. </a:t>
            </a:r>
            <a:endParaRPr lang="ru-RU" sz="2400" dirty="0">
              <a:effectLst/>
            </a:endParaRPr>
          </a:p>
        </p:txBody>
      </p:sp>
    </p:spTree>
    <p:extLst>
      <p:ext uri="{BB962C8B-B14F-4D97-AF65-F5344CB8AC3E}">
        <p14:creationId xmlns:p14="http://schemas.microsoft.com/office/powerpoint/2010/main" val="14969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9230" y="834683"/>
            <a:ext cx="10507394" cy="4524315"/>
          </a:xfrm>
          <a:prstGeom prst="rect">
            <a:avLst/>
          </a:prstGeom>
          <a:noFill/>
        </p:spPr>
        <p:txBody>
          <a:bodyPr wrap="square" rtlCol="0">
            <a:spAutoFit/>
          </a:bodyPr>
          <a:lstStyle/>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Қызметкердің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салығының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сомасы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жылы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ішінде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төлем</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көзінен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салынатын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табысынан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мынадай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шегерімдерді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жасап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белгіленген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ставкаларды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қолдану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жолымен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есептеледі</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а) </a:t>
            </a: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заң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актісінде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табысты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есептеудің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тиісті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айға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белгіленген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бір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есептік</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көрсеткіші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мөлшеріндегі</a:t>
            </a:r>
            <a:r>
              <a:rPr lang="ru-RU" dirty="0" smtClean="0">
                <a:effectLst/>
                <a:latin typeface="Times New Roman" panose="02020603050405020304" pitchFamily="18" charset="0"/>
                <a:ea typeface="Batang" panose="02030600000101010101" pitchFamily="18" charset="-127"/>
              </a:rPr>
              <a:t> сома;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ә) </a:t>
            </a:r>
            <a:r>
              <a:rPr lang="ru-RU" dirty="0" err="1" smtClean="0">
                <a:effectLst/>
                <a:latin typeface="Times New Roman" panose="02020603050405020304" pitchFamily="18" charset="0"/>
                <a:ea typeface="Batang" panose="02030600000101010101" pitchFamily="18" charset="-127"/>
              </a:rPr>
              <a:t>қызметкердің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асырауындағы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отбасының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әрбір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мүшесіне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бір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есептік</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көрсеткіш</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мөлшеріндегі</a:t>
            </a:r>
            <a:r>
              <a:rPr lang="ru-RU" dirty="0" smtClean="0">
                <a:effectLst/>
                <a:latin typeface="Times New Roman" panose="02020603050405020304" pitchFamily="18" charset="0"/>
                <a:ea typeface="Batang" panose="02030600000101010101" pitchFamily="18" charset="-127"/>
              </a:rPr>
              <a:t> сома. </a:t>
            </a:r>
            <a:endParaRPr lang="ru-RU" dirty="0" smtClean="0">
              <a:effectLst/>
            </a:endParaRPr>
          </a:p>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Бұл</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жерде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отбасы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бірге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тұратын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және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ортақ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шаруашылық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жүргізетін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ерлі-зайыптылар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балалары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ата-анасы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танылады</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err="1" smtClean="0">
                <a:effectLst/>
                <a:latin typeface="Times New Roman" panose="02020603050405020304" pitchFamily="18" charset="0"/>
                <a:ea typeface="Batang" panose="02030600000101010101" pitchFamily="18" charset="-127"/>
              </a:rPr>
              <a:t>Асырауындағы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адам</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деп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төлеушінің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есебінен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өмір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сүретін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және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бір</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айлық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есептік</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көрсеткіш</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мөлшерінен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асатын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табыс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көзі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жоқ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отбасы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мүшесі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танылады</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б) </a:t>
            </a:r>
            <a:r>
              <a:rPr lang="ru-RU" dirty="0" err="1" smtClean="0">
                <a:effectLst/>
                <a:latin typeface="Times New Roman" panose="02020603050405020304" pitchFamily="18" charset="0"/>
                <a:ea typeface="Batang" panose="02030600000101010101" pitchFamily="18" charset="-127"/>
              </a:rPr>
              <a:t>жинақтаушы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зейнетақы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қорына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заңнама</a:t>
            </a:r>
            <a:r>
              <a:rPr lang="kk-KZ" dirty="0" smtClean="0">
                <a:effectLst/>
                <a:latin typeface="Times New Roman" panose="02020603050405020304" pitchFamily="18" charset="0"/>
                <a:ea typeface="Batang" panose="02030600000101010101" pitchFamily="18" charset="-127"/>
              </a:rPr>
              <a:t>-</a:t>
            </a:r>
            <a:r>
              <a:rPr lang="ru-RU" dirty="0" err="1" smtClean="0">
                <a:effectLst/>
                <a:latin typeface="Times New Roman" panose="02020603050405020304" pitchFamily="18" charset="0"/>
                <a:ea typeface="Batang" panose="02030600000101010101" pitchFamily="18" charset="-127"/>
              </a:rPr>
              <a:t>ларында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белгіленген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мөлшерде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төленетін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міндетті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зейнетақы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жарналары</a:t>
            </a:r>
            <a:r>
              <a:rPr lang="ru-RU" dirty="0" smtClean="0">
                <a:effectLst/>
                <a:latin typeface="Times New Roman" panose="02020603050405020304" pitchFamily="18" charset="0"/>
                <a:ea typeface="Batang" panose="02030600000101010101" pitchFamily="18" charset="-127"/>
              </a:rPr>
              <a:t>. </a:t>
            </a:r>
            <a:endParaRPr lang="ru-RU" dirty="0" smtClean="0">
              <a:effectLst/>
            </a:endParaRPr>
          </a:p>
          <a:p>
            <a:pPr indent="215900" algn="just">
              <a:tabLst>
                <a:tab pos="4231005" algn="l"/>
              </a:tabLst>
            </a:pPr>
            <a:r>
              <a:rPr lang="ru-RU" dirty="0" smtClean="0">
                <a:effectLst/>
                <a:latin typeface="Times New Roman" panose="02020603050405020304" pitchFamily="18" charset="0"/>
                <a:ea typeface="Batang" panose="02030600000101010101" pitchFamily="18" charset="-127"/>
              </a:rPr>
              <a:t>в) </a:t>
            </a:r>
            <a:r>
              <a:rPr lang="ru-RU" dirty="0" err="1" smtClean="0">
                <a:effectLst/>
                <a:latin typeface="Times New Roman" panose="02020603050405020304" pitchFamily="18" charset="0"/>
                <a:ea typeface="Batang" panose="02030600000101010101" pitchFamily="18" charset="-127"/>
              </a:rPr>
              <a:t>тұрғын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құрылыс</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жинақ</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банктерінде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резиденті</a:t>
            </a:r>
            <a:r>
              <a:rPr lang="ru-RU" dirty="0" smtClean="0">
                <a:effectLst/>
                <a:latin typeface="Times New Roman" panose="02020603050405020304" pitchFamily="18" charset="0"/>
                <a:ea typeface="Batang" panose="02030600000101010101" pitchFamily="18" charset="-127"/>
              </a:rPr>
              <a:t> – </a:t>
            </a:r>
            <a:r>
              <a:rPr lang="ru-RU" dirty="0" err="1" smtClean="0">
                <a:effectLst/>
                <a:latin typeface="Times New Roman" panose="02020603050405020304" pitchFamily="18" charset="0"/>
                <a:ea typeface="Batang" panose="02030600000101010101" pitchFamily="18" charset="-127"/>
              </a:rPr>
              <a:t>жеке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тұлға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Қазақстан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Республикасының</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аумағында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тұрғын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үйді</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жөндеу</a:t>
            </a:r>
            <a:r>
              <a:rPr lang="ru-RU" dirty="0" smtClean="0">
                <a:effectLst/>
                <a:latin typeface="Times New Roman" panose="02020603050405020304" pitchFamily="18" charset="0"/>
                <a:ea typeface="Batang" panose="02030600000101010101" pitchFamily="18" charset="-127"/>
              </a:rPr>
              <a:t>, салу </a:t>
            </a:r>
            <a:r>
              <a:rPr lang="ru-RU" dirty="0" err="1" smtClean="0">
                <a:effectLst/>
                <a:latin typeface="Times New Roman" panose="02020603050405020304" pitchFamily="18" charset="0"/>
                <a:ea typeface="Batang" panose="02030600000101010101" pitchFamily="18" charset="-127"/>
              </a:rPr>
              <a:t>немесе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сатып</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алу</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үшін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алған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тұрғын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үй</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қарыздары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бойынша</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сыйақыны</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өтеуге</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бағытталған</a:t>
            </a:r>
            <a:r>
              <a:rPr lang="ru-RU" dirty="0" smtClean="0">
                <a:effectLst/>
                <a:latin typeface="Times New Roman" panose="02020603050405020304" pitchFamily="18" charset="0"/>
                <a:ea typeface="Batang" panose="02030600000101010101" pitchFamily="18" charset="-127"/>
              </a:rPr>
              <a:t> </a:t>
            </a:r>
            <a:r>
              <a:rPr lang="ru-RU" dirty="0" err="1" smtClean="0">
                <a:effectLst/>
                <a:latin typeface="Times New Roman" panose="02020603050405020304" pitchFamily="18" charset="0"/>
                <a:ea typeface="Batang" panose="02030600000101010101" pitchFamily="18" charset="-127"/>
              </a:rPr>
              <a:t>сомалар</a:t>
            </a:r>
            <a:r>
              <a:rPr lang="ru-RU" dirty="0" smtClean="0">
                <a:effectLst/>
                <a:latin typeface="Times New Roman" panose="02020603050405020304" pitchFamily="18" charset="0"/>
                <a:ea typeface="Batang" panose="02030600000101010101" pitchFamily="18" charset="-127"/>
              </a:rPr>
              <a:t>.</a:t>
            </a:r>
            <a:endParaRPr lang="ru-RU" dirty="0">
              <a:effectLst/>
            </a:endParaRPr>
          </a:p>
        </p:txBody>
      </p:sp>
    </p:spTree>
    <p:extLst>
      <p:ext uri="{BB962C8B-B14F-4D97-AF65-F5344CB8AC3E}">
        <p14:creationId xmlns:p14="http://schemas.microsoft.com/office/powerpoint/2010/main" val="16901414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32</TotalTime>
  <Words>970</Words>
  <Application>Microsoft Office PowerPoint</Application>
  <PresentationFormat>Произвольный</PresentationFormat>
  <Paragraphs>64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6</cp:revision>
  <dcterms:created xsi:type="dcterms:W3CDTF">2020-01-22T17:58:37Z</dcterms:created>
  <dcterms:modified xsi:type="dcterms:W3CDTF">2023-01-25T16:42:10Z</dcterms:modified>
</cp:coreProperties>
</file>